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3" r:id="rId5"/>
    <p:sldId id="260" r:id="rId6"/>
    <p:sldId id="261" r:id="rId7"/>
    <p:sldId id="286" r:id="rId8"/>
    <p:sldId id="287" r:id="rId9"/>
    <p:sldId id="290" r:id="rId10"/>
    <p:sldId id="291" r:id="rId11"/>
    <p:sldId id="265" r:id="rId12"/>
    <p:sldId id="266" r:id="rId13"/>
    <p:sldId id="262" r:id="rId14"/>
    <p:sldId id="267" r:id="rId15"/>
    <p:sldId id="263" r:id="rId16"/>
    <p:sldId id="269" r:id="rId17"/>
    <p:sldId id="288" r:id="rId18"/>
    <p:sldId id="289" r:id="rId19"/>
    <p:sldId id="295" r:id="rId20"/>
    <p:sldId id="292" r:id="rId21"/>
    <p:sldId id="270" r:id="rId22"/>
    <p:sldId id="271" r:id="rId23"/>
    <p:sldId id="296" r:id="rId24"/>
    <p:sldId id="297" r:id="rId25"/>
    <p:sldId id="298" r:id="rId26"/>
    <p:sldId id="299" r:id="rId27"/>
    <p:sldId id="293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4" r:id="rId38"/>
    <p:sldId id="300" r:id="rId39"/>
    <p:sldId id="301" r:id="rId40"/>
    <p:sldId id="282" r:id="rId41"/>
    <p:sldId id="294" r:id="rId42"/>
    <p:sldId id="285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EC4580-1197-49F0-A767-9B66ACF8AAA4}">
          <p14:sldIdLst>
            <p14:sldId id="256"/>
            <p14:sldId id="257"/>
            <p14:sldId id="259"/>
            <p14:sldId id="283"/>
            <p14:sldId id="260"/>
            <p14:sldId id="261"/>
            <p14:sldId id="286"/>
            <p14:sldId id="287"/>
            <p14:sldId id="290"/>
            <p14:sldId id="291"/>
            <p14:sldId id="265"/>
            <p14:sldId id="266"/>
            <p14:sldId id="262"/>
            <p14:sldId id="267"/>
            <p14:sldId id="263"/>
            <p14:sldId id="269"/>
            <p14:sldId id="288"/>
            <p14:sldId id="289"/>
            <p14:sldId id="295"/>
            <p14:sldId id="292"/>
            <p14:sldId id="270"/>
            <p14:sldId id="271"/>
            <p14:sldId id="296"/>
            <p14:sldId id="297"/>
            <p14:sldId id="298"/>
            <p14:sldId id="299"/>
            <p14:sldId id="29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300"/>
            <p14:sldId id="301"/>
            <p14:sldId id="282"/>
            <p14:sldId id="29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6C94A-1775-571E-E22F-65C7C9017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2292A4-02BE-1807-8372-2456F02D7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82206-D1BC-9483-919D-FFFB40A4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48CB8-7F61-A4C0-109E-DD7F3C7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0557F-69EE-CE6A-BF4C-6C78D596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27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3341-01ED-6465-A173-2656A063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936057-FF62-4316-2013-34B9FF1A9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4B08D-634D-4A9E-7D86-F5A0218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725C7-689B-754B-4D0C-CC357DB5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70765-166F-6098-1A20-16F96C9E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C5BBB-E1FC-CB50-06AC-21D350B88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48ACA-5C74-AF03-2319-4CE95E0F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5031E-C08A-CA20-9FD7-96EDB896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9DAD9-9B78-5F38-FD1E-30055FE0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C760A-64DF-20E1-C3CF-5C2E2FAD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C1FFD-CAF9-383B-D3F5-0187291D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BED08-57B2-575E-C7C8-49E2D11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D07BA-D7EB-FE88-F048-D79489AD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430BD-0CE8-9C66-5087-57388F0D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30625-ED8E-A6F1-08BE-C006E218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73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C03CF-C7B8-2524-B5DF-79DF6B3C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0CB54-0348-94D8-BE3D-5CC63D5D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44D92-825F-1F66-A112-A2890E74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1A5E3D-051D-D5FF-A37A-1594F3EE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CBB0A-CF9C-3448-FE9A-6556D5FA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6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E89F1-00B9-B172-9EF7-F784FF7F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3732A-29B7-B6F8-B6C8-B22278676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74EFBA-B3D1-E0C8-D4DC-827AD697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FA05AC-F6D4-7313-4209-F05E16D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F354AB-B6FE-5311-EBEB-7AE5440A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CBAAE-EC62-865C-DF6A-ABDD35A8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73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AE4B0-B5E0-FA93-5BFD-7B2528ED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454B91-E91D-FABF-1A66-95BA96424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AD97A1-CDF9-9455-E6D7-EBB70BFA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220EAD-1BA9-11D7-A4EF-B7B117079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ADE7B2-0DD7-4402-CF4D-50FCBDA45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70533-24CB-70C6-9A0A-0FE231FE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273C03-1015-98BD-DAAB-1872263E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456FAA-DCAE-0DBA-0732-FB92EBD6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3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1E35A-2B39-E14F-9331-EEF11AD1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F2FDD9-C895-9DC7-B0B1-40CF6879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AFC765-3188-4E0C-BD5F-A97D4CD4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84216-0E40-6329-0EC3-61CA0BFD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9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B17BB4-627F-E98F-A1B7-5A1C5E09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DC97F5-CECF-96D1-FDDB-82E289E2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0120FB-A22C-9D7A-753A-B9EA87E2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9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87D87-C073-7233-CBFC-41676E57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4F7499-3F5D-AEB2-3F48-F580E172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759144-074A-8BA5-1926-8A16AE8F0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5691E4-4C76-3227-468E-8DBBF8E3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EC6107-A26A-3386-D0BC-0DDCE0F2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719C37-D233-6828-15DA-0633BE4C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5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110DA-1B7B-E6FE-9463-B30E1F12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368BBE-873F-B7CA-8A5E-EE1C3AD8A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01CF12-396A-8284-890A-B8114EAD1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60D01F-14F6-AFA9-9C9E-EFDBB93C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D08C1D-DEC5-BE25-E09B-2D42834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EF59E9-0413-4E42-B745-5B143779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68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E7EB2-0938-31D0-8305-02ADFFC2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44F3A2-3C55-E46E-18EE-02377B08A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FF8EC9-593A-ADDF-0F9B-2BB137588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B9F77-0062-B360-0A08-3EF4659AA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C03704-58C6-7577-52B2-AD60279A3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7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Zhiltsoff/ippi-enrollment-281023.git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8000" b="1" dirty="0">
                <a:effectLst/>
              </a:rPr>
              <a:t>Задача 11. Индекс структурированности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1979CB-19C1-C813-5371-42739FAA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Игорь Жильцов</a:t>
            </a:r>
          </a:p>
        </p:txBody>
      </p:sp>
    </p:spTree>
    <p:extLst>
      <p:ext uri="{BB962C8B-B14F-4D97-AF65-F5344CB8AC3E}">
        <p14:creationId xmlns:p14="http://schemas.microsoft.com/office/powerpoint/2010/main" val="253567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5" name="Рисунок 4" descr="Изображение выглядит как снимок экрана, диаграмма, Красочность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B11E65F-FC29-966A-4B4C-AB2D74093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20"/>
            <a:ext cx="11608391" cy="2775025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6FF8E678-DD08-93E6-B7EA-4F8E53BAF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192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7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ещё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978789"/>
            <a:ext cx="11368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устойчивость структуры картинки к </a:t>
            </a:r>
            <a:r>
              <a:rPr lang="en-US" sz="6000" dirty="0">
                <a:effectLst/>
              </a:rPr>
              <a:t>“</a:t>
            </a:r>
            <a:r>
              <a:rPr lang="ru-RU" sz="6000" dirty="0"/>
              <a:t>тяжёлым</a:t>
            </a:r>
            <a:r>
              <a:rPr lang="en-US" sz="6000" dirty="0">
                <a:effectLst/>
              </a:rPr>
              <a:t>”</a:t>
            </a:r>
            <a:r>
              <a:rPr lang="ru-RU" sz="6000" dirty="0">
                <a:effectLst/>
              </a:rPr>
              <a:t> преобразованиям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45321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Тяжёлые – это какие?</a:t>
            </a:r>
          </a:p>
        </p:txBody>
      </p:sp>
      <p:pic>
        <p:nvPicPr>
          <p:cNvPr id="4" name="Рисунок 3" descr="Изображение выглядит как снимок экрана, Человеческое лицо, графический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CDEA1A7-6B21-438F-1B5E-A5B19352C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4" y="1144128"/>
            <a:ext cx="10874576" cy="54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пример</a:t>
            </a:r>
          </a:p>
        </p:txBody>
      </p:sp>
      <p:pic>
        <p:nvPicPr>
          <p:cNvPr id="5" name="Рисунок 4" descr="Изображение выглядит как текст, снимок экран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D38E0BED-6AED-89A7-0F61-72DF25EA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" y="1156973"/>
            <a:ext cx="11116475" cy="55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Загадка</a:t>
            </a:r>
          </a:p>
        </p:txBody>
      </p:sp>
      <p:pic>
        <p:nvPicPr>
          <p:cNvPr id="7" name="Рисунок 6" descr="Изображение выглядит как снимок экрана, текст, Прямоугольник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30FD7104-A658-BB3E-4949-C1AC4F4D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1" y="1037120"/>
            <a:ext cx="10475858" cy="51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9699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Метод </a:t>
            </a:r>
            <a:r>
              <a:rPr lang="en-US" sz="5400" dirty="0"/>
              <a:t>2. </a:t>
            </a:r>
            <a:r>
              <a:rPr lang="ru-RU" sz="5400" dirty="0"/>
              <a:t>Сравнить картинку с её тяжёлым преобразованием</a:t>
            </a:r>
            <a:r>
              <a:rPr lang="en-US" sz="5400" dirty="0"/>
              <a:t> </a:t>
            </a:r>
            <a:endParaRPr lang="ru-RU" sz="5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6040A-7674-4E47-DA55-EE3B1196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72"/>
          <a:stretch/>
        </p:blipFill>
        <p:spPr>
          <a:xfrm>
            <a:off x="3120021" y="1733603"/>
            <a:ext cx="5951957" cy="45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23132A-2B43-4D87-A81B-8AF79471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3" y="3429000"/>
            <a:ext cx="11606713" cy="31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E620FB-B7C8-3ECE-FE95-BC278192C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5" y="3178034"/>
            <a:ext cx="11724830" cy="3138009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5" name="Рисунок 4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C35118-0AC9-64F1-BF35-FEB638D7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3164080"/>
            <a:ext cx="12192000" cy="32630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3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D314F02-5F1A-EAFA-0A7B-4C564124C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Напоминание условия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effectLst/>
              </a:rPr>
              <a:t>Предложите и реализуйте способ оценки «структурированности» изображения. Т.е. индикации того, что на изображении не случайный шум, а на самом деле что-то изображено.</a:t>
            </a:r>
          </a:p>
          <a:p>
            <a:pPr algn="just"/>
            <a:r>
              <a:rPr lang="ru-RU" sz="3200" b="1" dirty="0">
                <a:effectLst/>
              </a:rPr>
              <a:t>Вход</a:t>
            </a:r>
            <a:r>
              <a:rPr lang="ru-RU" sz="3200" dirty="0">
                <a:effectLst/>
              </a:rPr>
              <a:t>: одноканальное изображение.</a:t>
            </a:r>
          </a:p>
          <a:p>
            <a:pPr algn="just"/>
            <a:r>
              <a:rPr lang="ru-RU" sz="3200" b="1" dirty="0">
                <a:effectLst/>
              </a:rPr>
              <a:t>Выход</a:t>
            </a:r>
            <a:r>
              <a:rPr lang="ru-RU" sz="3200" dirty="0">
                <a:effectLst/>
              </a:rPr>
              <a:t>: число, высокие значения соответствуют изображениям с очевидной структурой, низкие — случайному шуму без явной пространственной структуры.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0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27BD21D-722A-B862-6B7D-68598C26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73" y="850437"/>
            <a:ext cx="12015037" cy="2931206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C7FCB61-5C32-DAB3-842E-26E50C17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9495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748" y="176353"/>
            <a:ext cx="11280448" cy="860767"/>
          </a:xfrm>
        </p:spPr>
        <p:txBody>
          <a:bodyPr>
            <a:normAutofit/>
          </a:bodyPr>
          <a:lstStyle/>
          <a:p>
            <a:r>
              <a:rPr lang="ru-RU" sz="5400" dirty="0"/>
              <a:t>А что насчёт лёгких преобразований?</a:t>
            </a:r>
          </a:p>
        </p:txBody>
      </p:sp>
      <p:pic>
        <p:nvPicPr>
          <p:cNvPr id="4" name="Рисунок 3" descr="Изображение выглядит как Человеческое лицо, снимок экрана, мультфильм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732A02D4-AC9B-14B6-979F-074D4E33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8" y="1294334"/>
            <a:ext cx="10326566" cy="51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2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315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Метод </a:t>
            </a:r>
            <a:r>
              <a:rPr lang="en-US" sz="5400" dirty="0"/>
              <a:t>2’. </a:t>
            </a:r>
            <a:r>
              <a:rPr lang="ru-RU" sz="5400" dirty="0"/>
              <a:t>Тяжёлые →</a:t>
            </a:r>
            <a:r>
              <a:rPr lang="en-US" sz="5400" dirty="0"/>
              <a:t> </a:t>
            </a:r>
            <a:r>
              <a:rPr lang="ru-RU" sz="5400" dirty="0"/>
              <a:t>лёгкие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ADD3F-081B-ED63-8732-A515B847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02" y="2953944"/>
            <a:ext cx="7789395" cy="11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A1F87F-2249-6C83-2B46-9F28AD52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922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4CB084-6455-4228-CFC6-B2374CC50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034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9F616D-C8C7-0973-2667-F82233C5C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207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55ACE42-AC03-BEFB-B68A-EED0C216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4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Stew. </a:t>
            </a:r>
            <a:r>
              <a:rPr lang="en-US" sz="5400" dirty="0">
                <a:solidFill>
                  <a:srgbClr val="FF0000"/>
                </a:solidFill>
              </a:rPr>
              <a:t>FAILED</a:t>
            </a:r>
            <a:endParaRPr lang="ru-RU" sz="5400" dirty="0">
              <a:solidFill>
                <a:srgbClr val="FF0000"/>
              </a:solidFill>
            </a:endParaRPr>
          </a:p>
        </p:txBody>
      </p:sp>
      <p:pic>
        <p:nvPicPr>
          <p:cNvPr id="8" name="Рисунок 7" descr="Изображение выглядит как снимок экрана, диаграмма, линия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2C02A50-F4CD-F42B-B945-F7A7384A5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39" y="960208"/>
            <a:ext cx="12279253" cy="29281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8BA603-2446-7823-E030-60BE4970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6310"/>
            <a:ext cx="12192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одно определение шума!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DB397-33CD-B8AE-74C5-0F151DED9AF8}"/>
              </a:ext>
            </a:extLst>
          </p:cNvPr>
          <p:cNvSpPr txBox="1"/>
          <p:nvPr/>
        </p:nvSpPr>
        <p:spPr>
          <a:xfrm>
            <a:off x="411877" y="1309305"/>
            <a:ext cx="113682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неустойчивость структуры картинки к отдалению</a:t>
            </a:r>
          </a:p>
          <a:p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E78DF-2320-138B-D148-8B0DCCACE0FD}"/>
              </a:ext>
            </a:extLst>
          </p:cNvPr>
          <p:cNvSpPr txBox="1"/>
          <p:nvPr/>
        </p:nvSpPr>
        <p:spPr>
          <a:xfrm>
            <a:off x="545506" y="4171627"/>
            <a:ext cx="11100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Отдаление – лёгкое или тяжёлое преобразование…?</a:t>
            </a:r>
          </a:p>
        </p:txBody>
      </p:sp>
    </p:spTree>
    <p:extLst>
      <p:ext uri="{BB962C8B-B14F-4D97-AF65-F5344CB8AC3E}">
        <p14:creationId xmlns:p14="http://schemas.microsoft.com/office/powerpoint/2010/main" val="106670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9" y="112725"/>
            <a:ext cx="6828090" cy="66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же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800" dirty="0">
                <a:effectLst/>
              </a:rPr>
              <a:t>Шум – это большой разброс цветов в маленьких квадратах. Иными словами, зашумл</a:t>
            </a:r>
            <a:r>
              <a:rPr lang="ru-RU" sz="4800" dirty="0"/>
              <a:t>ённость глаз меряет дисперсией</a:t>
            </a:r>
            <a:endParaRPr lang="ru-RU" sz="4800" dirty="0">
              <a:effectLst/>
            </a:endParaRP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28335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86" y="2423140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6" y="264439"/>
            <a:ext cx="9328727" cy="63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2" y="2374669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942FD-FBCA-CA66-917C-01CA2C1F3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Как моделировать отдаление?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300B0-38BB-A8A3-6AE6-FAC06769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0" y="3007058"/>
            <a:ext cx="11778559" cy="2679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451-43A6-9DAF-6A54-5FE39568AF6C}"/>
              </a:ext>
            </a:extLst>
          </p:cNvPr>
          <p:cNvSpPr txBox="1"/>
          <p:nvPr/>
        </p:nvSpPr>
        <p:spPr>
          <a:xfrm>
            <a:off x="8820727" y="6312315"/>
            <a:ext cx="33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Спасибо Александру </a:t>
            </a:r>
            <a:r>
              <a:rPr lang="ru-RU" i="1" dirty="0" err="1"/>
              <a:t>Чекменёву</a:t>
            </a:r>
            <a:r>
              <a:rPr lang="ru-RU" i="1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DA13C-D35E-5BB9-330D-5E68748E8EE3}"/>
              </a:ext>
            </a:extLst>
          </p:cNvPr>
          <p:cNvSpPr txBox="1"/>
          <p:nvPr/>
        </p:nvSpPr>
        <p:spPr>
          <a:xfrm>
            <a:off x="206720" y="1365570"/>
            <a:ext cx="1110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Сингулярное разложение!</a:t>
            </a:r>
          </a:p>
        </p:txBody>
      </p:sp>
    </p:spTree>
    <p:extLst>
      <p:ext uri="{BB962C8B-B14F-4D97-AF65-F5344CB8AC3E}">
        <p14:creationId xmlns:p14="http://schemas.microsoft.com/office/powerpoint/2010/main" val="259363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Человеческое лицо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6697526-13AA-112F-C8F7-E19987E77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3" y="0"/>
            <a:ext cx="10678359" cy="5306938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A84A3192-1C7E-1678-9FAF-2ED0391C3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98" y="4846281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6C0C369-80C4-B8DA-988F-ED448F8E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47287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3BED851-0C53-EC0A-CBE2-AC6AEB3B9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1" y="4728733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шаблон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0BD9320-010A-D02F-C9F2-1B1A8ED1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0" y="685800"/>
            <a:ext cx="11052891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1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049" y="176353"/>
            <a:ext cx="9445951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Метод 3. Сравнение с отдалением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22F99-FE15-87CD-91A1-9C55807C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659769"/>
            <a:ext cx="11269648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B7A3784-88FA-E9D5-5D3D-4D91A8ABC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3186984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4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Мозг</a:t>
            </a:r>
          </a:p>
        </p:txBody>
      </p:sp>
      <p:pic>
        <p:nvPicPr>
          <p:cNvPr id="4" name="Рисунок 3" descr="Изображение выглядит как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889C545B-622C-FE7F-3302-EEF2C1D9A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049" y="852061"/>
            <a:ext cx="13170097" cy="3244808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4CCBB8D-5299-BF75-BE82-7A65D64C2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683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Сравните</a:t>
            </a:r>
          </a:p>
        </p:txBody>
      </p:sp>
      <p:pic>
        <p:nvPicPr>
          <p:cNvPr id="4" name="Рисунок 3" descr="Изображение выглядит как текст, снимок экрана, Человеческое лиц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85CF5244-C19B-E890-184B-1459ACF39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" y="895522"/>
            <a:ext cx="11485264" cy="57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7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5" name="Рисунок 4" descr="Изображение выглядит как График, линия, ска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340C444-C739-7F40-EF5E-CC2C47A9B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" y="3018802"/>
            <a:ext cx="12192000" cy="32274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F7CA17F-34B0-796F-8976-CC52272F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3" y="1072371"/>
            <a:ext cx="12215505" cy="1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8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Красочность, вода&#10;&#10;Автоматически созданное описание">
            <a:extLst>
              <a:ext uri="{FF2B5EF4-FFF2-40B4-BE49-F238E27FC236}">
                <a16:creationId xmlns:a16="http://schemas.microsoft.com/office/drawing/2014/main" id="{A67321E9-8B2B-C6FF-1B22-EB23527A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" y="1037120"/>
            <a:ext cx="12033850" cy="2831495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14FF90B3-7DA0-791B-D297-03F67155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520"/>
            <a:ext cx="12192000" cy="32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1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ИТОГО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0014-8764-CF4A-9B74-C03A767A03E2}"/>
              </a:ext>
            </a:extLst>
          </p:cNvPr>
          <p:cNvSpPr txBox="1"/>
          <p:nvPr/>
        </p:nvSpPr>
        <p:spPr>
          <a:xfrm>
            <a:off x="281272" y="926225"/>
            <a:ext cx="1098134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3 идеи: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Разброс в маленьких квадратах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тяжёлым (лёгким) преобразованием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отдалённой картинкой</a:t>
            </a:r>
            <a:endParaRPr lang="en-US" sz="4800" dirty="0"/>
          </a:p>
          <a:p>
            <a:endParaRPr lang="en-US" sz="4800" dirty="0"/>
          </a:p>
          <a:p>
            <a:r>
              <a:rPr lang="ru-RU" sz="4800" dirty="0"/>
              <a:t>Код и слайды тут: </a:t>
            </a:r>
            <a:r>
              <a:rPr lang="en-US" sz="3200" dirty="0">
                <a:hlinkClick r:id="rId2"/>
              </a:rPr>
              <a:t>https://github.com/IgorZhiltsoff/ippi-enrollment-281023.git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25894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5117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Метод 1. Рассчитать дисперсию в маленьких квадратах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D2C03-CCA6-ED83-B5F3-726ACD18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5" y="2049570"/>
            <a:ext cx="10568329" cy="4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11" name="Рисунок 10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8071A7D-B0F7-F37E-3E06-B81FB2CED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561"/>
            <a:ext cx="12192000" cy="3244808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E9AFC6D0-3450-549F-CF52-0744A940C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2" y="1037120"/>
            <a:ext cx="12201852" cy="19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снимок экрана, линия, Прямоугольн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53B32ED-7C19-F5F2-0FCB-6848725D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" y="1208589"/>
            <a:ext cx="11989133" cy="187576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283CBDEB-60EF-354B-C46A-00FA2922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5820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BB51F33-B1F1-26DD-ECA1-6A5200F9B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86"/>
            <a:ext cx="12073317" cy="188893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F345D2DA-EA8E-5323-C8DE-71318643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1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8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Salt and Pepper</a:t>
            </a:r>
            <a:endParaRPr lang="ru-RU" sz="5400" dirty="0"/>
          </a:p>
        </p:txBody>
      </p:sp>
      <p:pic>
        <p:nvPicPr>
          <p:cNvPr id="4" name="Рисунок 3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909E563D-19D7-FDB8-1083-24B63280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275086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B668CAF-D691-B492-63F9-A90EE571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9589"/>
            <a:ext cx="12155661" cy="1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97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293</Words>
  <Application>Microsoft Office PowerPoint</Application>
  <PresentationFormat>Широкоэкранный</PresentationFormat>
  <Paragraphs>51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Тема Office</vt:lpstr>
      <vt:lpstr>Задача 11. Индекс структурированности</vt:lpstr>
      <vt:lpstr>Напоминание условия</vt:lpstr>
      <vt:lpstr>Что же такое шум?</vt:lpstr>
      <vt:lpstr>Сравните</vt:lpstr>
      <vt:lpstr>Метод 1. Рассчитать дисперсию в маленьких квадратах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Что ещё такое шум?</vt:lpstr>
      <vt:lpstr>Тяжёлые – это какие?</vt:lpstr>
      <vt:lpstr>Ещё пример</vt:lpstr>
      <vt:lpstr>Загадка</vt:lpstr>
      <vt:lpstr>Метод 2. Сравнить картинку с её тяжёлым преобразованием 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А что насчёт лёгких преобразований?</vt:lpstr>
      <vt:lpstr>Метод 2’. Тяжёлые → лёгкие</vt:lpstr>
      <vt:lpstr>Тест. Гауссов шум</vt:lpstr>
      <vt:lpstr>Тест. Гауссов шум</vt:lpstr>
      <vt:lpstr>Тест. Гауссов шум</vt:lpstr>
      <vt:lpstr>Тест. Salt and Pepper</vt:lpstr>
      <vt:lpstr>Тест. Irish Stew. FAILED</vt:lpstr>
      <vt:lpstr>Ещё одно определение шума!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моделировать отдаление?</vt:lpstr>
      <vt:lpstr>Презентация PowerPoint</vt:lpstr>
      <vt:lpstr>Презентация PowerPoint</vt:lpstr>
      <vt:lpstr>Презентация PowerPoint</vt:lpstr>
      <vt:lpstr>Метод 3. Сравнение с отдалением</vt:lpstr>
      <vt:lpstr>Тест. Гауссов шум</vt:lpstr>
      <vt:lpstr>Тест. Мозг</vt:lpstr>
      <vt:lpstr>Тест. Salt and Pepper</vt:lpstr>
      <vt:lpstr>Тест. Irish Stew</vt:lpstr>
      <vt:lpstr>ИТОГО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11. Индекс структурированности</dc:title>
  <dc:creator>Игорь Жильцов</dc:creator>
  <cp:lastModifiedBy>Игорь Жильцов</cp:lastModifiedBy>
  <cp:revision>101</cp:revision>
  <dcterms:created xsi:type="dcterms:W3CDTF">2023-10-25T23:20:07Z</dcterms:created>
  <dcterms:modified xsi:type="dcterms:W3CDTF">2023-10-26T10:04:04Z</dcterms:modified>
</cp:coreProperties>
</file>